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69" r:id="rId4"/>
    <p:sldId id="281" r:id="rId5"/>
    <p:sldId id="299" r:id="rId6"/>
    <p:sldId id="300" r:id="rId7"/>
    <p:sldId id="282" r:id="rId8"/>
    <p:sldId id="278" r:id="rId9"/>
    <p:sldId id="279" r:id="rId10"/>
    <p:sldId id="257" r:id="rId11"/>
    <p:sldId id="289" r:id="rId12"/>
    <p:sldId id="259" r:id="rId13"/>
    <p:sldId id="283" r:id="rId14"/>
    <p:sldId id="272" r:id="rId15"/>
    <p:sldId id="302" r:id="rId16"/>
    <p:sldId id="264" r:id="rId17"/>
    <p:sldId id="290" r:id="rId18"/>
    <p:sldId id="298" r:id="rId19"/>
    <p:sldId id="301" r:id="rId20"/>
    <p:sldId id="303" r:id="rId21"/>
    <p:sldId id="304" r:id="rId22"/>
    <p:sldId id="305" r:id="rId23"/>
  </p:sldIdLst>
  <p:sldSz cx="9144000" cy="5143500" type="screen16x9"/>
  <p:notesSz cx="6797675" cy="9926638"/>
  <p:embeddedFontLst>
    <p:embeddedFont>
      <p:font typeface="HY헤드라인M" pitchFamily="18" charset="-127"/>
      <p:regular r:id="rId26"/>
    </p:embeddedFont>
    <p:embeddedFont>
      <p:font typeface="맑은 고딕" pitchFamily="50" charset="-127"/>
      <p:regular r:id="rId27"/>
      <p:bold r:id="rId28"/>
    </p:embeddedFont>
    <p:embeddedFont>
      <p:font typeface="PMingLiU-ExtB" charset="-120"/>
      <p:regular r:id="rId2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52AC32"/>
    <a:srgbClr val="DBEEF4"/>
    <a:srgbClr val="E8E8E8"/>
    <a:srgbClr val="4B9E2E"/>
    <a:srgbClr val="54C129"/>
    <a:srgbClr val="70AC2E"/>
    <a:srgbClr val="F8F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90"/>
      </p:cViewPr>
      <p:guideLst>
        <p:guide orient="horz" pos="27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2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AA\&#51088;&#47308;&#49892;\&#53685;&#44228;&#51088;&#47308;\&#45453;&#50629;&#44221;&#50689;&#4870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1400" b="1" dirty="0"/>
                      <a:t>99.0%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3A-403E-9BDE-C5C55222D7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1400" b="1"/>
                      <a:t>97.5%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3A-403E-9BDE-C5C55222D7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1400" b="1"/>
                      <a:t>89.1 %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3A-403E-9BDE-C5C55222D7B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400" b="1"/>
                      <a:t>76.2%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3A-403E-9BDE-C5C55222D7B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>
                        <a:solidFill>
                          <a:srgbClr val="C00000"/>
                        </a:solidFill>
                      </a:rPr>
                      <a:t>52.4 %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3A-403E-9BDE-C5C55222D7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Sheet2!$A$5:$E$5</c:f>
              <c:strCache>
                <c:ptCount val="5"/>
                <c:pt idx="0">
                  <c:v>자료 및 정보 습득</c:v>
                </c:pt>
                <c:pt idx="1">
                  <c:v>커뮤니케이션</c:v>
                </c:pt>
                <c:pt idx="2">
                  <c:v>여가활동</c:v>
                </c:pt>
                <c:pt idx="3">
                  <c:v>위치기반 서비스</c:v>
                </c:pt>
                <c:pt idx="4">
                  <c:v>경제활동</c:v>
                </c:pt>
              </c:strCache>
            </c:strRef>
          </c:cat>
          <c:val>
            <c:numRef>
              <c:f>Sheet2!$A$6:$E$6</c:f>
              <c:numCache>
                <c:formatCode>0.0_ </c:formatCode>
                <c:ptCount val="5"/>
                <c:pt idx="0">
                  <c:v>99</c:v>
                </c:pt>
                <c:pt idx="1">
                  <c:v>97.5</c:v>
                </c:pt>
                <c:pt idx="2">
                  <c:v>89.1</c:v>
                </c:pt>
                <c:pt idx="3">
                  <c:v>76.2</c:v>
                </c:pt>
                <c:pt idx="4">
                  <c:v>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3A-403E-9BDE-C5C55222D7B1}"/>
            </c:ext>
          </c:extLst>
        </c:ser>
        <c:dLbls/>
        <c:axId val="67502080"/>
        <c:axId val="67503616"/>
      </c:barChart>
      <c:catAx>
        <c:axId val="6750208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500" b="1"/>
            </a:pPr>
            <a:endParaRPr lang="ko-KR"/>
          </a:p>
        </c:txPr>
        <c:crossAx val="67503616"/>
        <c:crosses val="autoZero"/>
        <c:auto val="1"/>
        <c:lblAlgn val="ctr"/>
        <c:lblOffset val="100"/>
      </c:catAx>
      <c:valAx>
        <c:axId val="67503616"/>
        <c:scaling>
          <c:orientation val="minMax"/>
        </c:scaling>
        <c:delete val="1"/>
        <c:axPos val="b"/>
        <c:numFmt formatCode="0.0_ " sourceLinked="1"/>
        <c:tickLblPos val="none"/>
        <c:crossAx val="67502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ko-K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데이터!$B$28:$G$28</c:f>
              <c:strCache>
                <c:ptCount val="6"/>
                <c:pt idx="0">
                  <c:v>'80</c:v>
                </c:pt>
                <c:pt idx="1">
                  <c:v>'90</c:v>
                </c:pt>
                <c:pt idx="2">
                  <c:v>'00</c:v>
                </c:pt>
                <c:pt idx="3">
                  <c:v>'10</c:v>
                </c:pt>
                <c:pt idx="4">
                  <c:v>'15</c:v>
                </c:pt>
                <c:pt idx="5">
                  <c:v>'18</c:v>
                </c:pt>
              </c:strCache>
            </c:strRef>
          </c:cat>
          <c:val>
            <c:numRef>
              <c:f>데이터!$B$29:$G$29</c:f>
              <c:numCache>
                <c:formatCode>General</c:formatCode>
                <c:ptCount val="6"/>
                <c:pt idx="0">
                  <c:v>30</c:v>
                </c:pt>
                <c:pt idx="1">
                  <c:v>103</c:v>
                </c:pt>
                <c:pt idx="2">
                  <c:v>122</c:v>
                </c:pt>
                <c:pt idx="3" formatCode="#,##0">
                  <c:v>1134</c:v>
                </c:pt>
                <c:pt idx="4" formatCode="#,##0">
                  <c:v>1596</c:v>
                </c:pt>
                <c:pt idx="5" formatCode="#,##0">
                  <c:v>1935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A4-49BA-AEA9-3C38DCA23DA6}"/>
            </c:ext>
          </c:extLst>
        </c:ser>
        <c:dLbls/>
        <c:shape val="cylinder"/>
        <c:axId val="67619072"/>
        <c:axId val="67661824"/>
        <c:axId val="0"/>
      </c:bar3DChart>
      <c:catAx>
        <c:axId val="67619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67661824"/>
        <c:crosses val="autoZero"/>
        <c:auto val="1"/>
        <c:lblAlgn val="ctr"/>
        <c:lblOffset val="100"/>
      </c:catAx>
      <c:valAx>
        <c:axId val="67661824"/>
        <c:scaling>
          <c:orientation val="minMax"/>
        </c:scaling>
        <c:delete val="1"/>
        <c:axPos val="l"/>
        <c:numFmt formatCode="General" sourceLinked="1"/>
        <c:tickLblPos val="nextTo"/>
        <c:crossAx val="67619072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7942CA-B44E-4F2A-8EB6-54159F53C1C6}" type="datetimeFigureOut">
              <a:rPr lang="ko-KR" altLang="en-US"/>
              <a:pPr>
                <a:defRPr/>
              </a:pPr>
              <a:t>2019-08-26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681081-E6CC-416A-8709-C71ABF1584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1237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7EB52AA-E1AB-4459-93E1-E2593F781E75}" type="datetimeFigureOut">
              <a:rPr lang="ko-KR" altLang="en-US"/>
              <a:pPr>
                <a:defRPr/>
              </a:pPr>
              <a:t>2019-08-26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C5FB9E1-18C5-46A2-B578-518F2E047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889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577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xmlns="" val="418313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785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0"/>
          <p:cNvSpPr>
            <a:spLocks noChangeArrowheads="1"/>
          </p:cNvSpPr>
          <p:nvPr userDrawn="1"/>
        </p:nvSpPr>
        <p:spPr bwMode="auto">
          <a:xfrm>
            <a:off x="4276725" y="4975623"/>
            <a:ext cx="609600" cy="1166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E5952D3E-3659-44BD-ACD4-D64F3B71E985}" type="slidenum">
              <a:rPr kumimoji="0" lang="en-US" altLang="ko-KR" sz="1000">
                <a:latin typeface="HY헤드라인M" pitchFamily="18" charset="-127"/>
                <a:ea typeface="HY헤드라인M" pitchFamily="18" charset="-127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ko-KR" sz="1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9"/>
          <p:cNvSpPr>
            <a:spLocks noChangeArrowheads="1"/>
          </p:cNvSpPr>
          <p:nvPr/>
        </p:nvSpPr>
        <p:spPr bwMode="auto">
          <a:xfrm>
            <a:off x="5913439" y="3467100"/>
            <a:ext cx="2516187" cy="127516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19" name="Rectangle 99"/>
          <p:cNvSpPr>
            <a:spLocks noChangeArrowheads="1"/>
          </p:cNvSpPr>
          <p:nvPr/>
        </p:nvSpPr>
        <p:spPr bwMode="auto">
          <a:xfrm>
            <a:off x="3286126" y="3467100"/>
            <a:ext cx="2500313" cy="127516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99"/>
          <p:cNvSpPr>
            <a:spLocks noChangeArrowheads="1"/>
          </p:cNvSpPr>
          <p:nvPr/>
        </p:nvSpPr>
        <p:spPr bwMode="auto">
          <a:xfrm>
            <a:off x="714375" y="3467100"/>
            <a:ext cx="2438400" cy="127516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1" name="Rectangle 99"/>
          <p:cNvSpPr>
            <a:spLocks noChangeArrowheads="1"/>
          </p:cNvSpPr>
          <p:nvPr/>
        </p:nvSpPr>
        <p:spPr bwMode="auto">
          <a:xfrm>
            <a:off x="714375" y="1285875"/>
            <a:ext cx="7715250" cy="2125266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222" name="Picture 2" descr="C:\Users\LG\Desktop\정부3.0\IMG_0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8" t="37703" r="3426" b="10703"/>
          <a:stretch>
            <a:fillRect/>
          </a:stretch>
        </p:blipFill>
        <p:spPr bwMode="auto">
          <a:xfrm>
            <a:off x="785814" y="1332310"/>
            <a:ext cx="7572375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LG\Desktop\정부3.0\크기변환_SAM_0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" y="3520679"/>
            <a:ext cx="2308225" cy="11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C:\Users\LG\Desktop\정부3.0\크기변환_SAM_0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520679"/>
            <a:ext cx="23479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C:\Users\LG\Desktop\정부3.0\크기변환_SAM_01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226" y="3520679"/>
            <a:ext cx="2371725" cy="11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3"/>
          <p:cNvSpPr txBox="1">
            <a:spLocks noChangeArrowheads="1"/>
          </p:cNvSpPr>
          <p:nvPr/>
        </p:nvSpPr>
        <p:spPr bwMode="auto">
          <a:xfrm>
            <a:off x="7092950" y="101204"/>
            <a:ext cx="1949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0" lang="en-US" altLang="ko-KR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Ⅱ . </a:t>
            </a:r>
            <a:r>
              <a:rPr kumimoji="0" lang="en-US" altLang="ko-KR" sz="13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Background</a:t>
            </a:r>
            <a:endParaRPr kumimoji="0" lang="ko-KR" altLang="en-US" sz="13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227" name="AutoShape 983"/>
          <p:cNvSpPr>
            <a:spLocks noChangeArrowheads="1"/>
          </p:cNvSpPr>
          <p:nvPr/>
        </p:nvSpPr>
        <p:spPr bwMode="gray">
          <a:xfrm>
            <a:off x="684214" y="555526"/>
            <a:ext cx="7775575" cy="648196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50000">
                <a:srgbClr val="2E83BC"/>
              </a:gs>
              <a:gs pos="100000">
                <a:srgbClr val="255F9F"/>
              </a:gs>
            </a:gsLst>
            <a:lin ang="5400000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361950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Farms requested to identify  manageable promotion and sales system  (May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2013)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75656" y="1285875"/>
            <a:ext cx="7500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40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kumimoji="0" lang="en-US" altLang="ko-KR" sz="40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Activities</a:t>
            </a:r>
            <a:endParaRPr kumimoji="0" lang="ko-KR" altLang="en-US" sz="4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2294" name="_x179743792" descr="EMB00000ad031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61" y="2337593"/>
            <a:ext cx="2160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2299" name="_x179742432" descr="EMB00000ad0310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011" y="2337593"/>
            <a:ext cx="2159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2301" name="_x179743472" descr="EMB00000ad03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836" y="2337593"/>
            <a:ext cx="2160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2303" name="_x179743072" descr="EMB00000ad031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61" y="3796109"/>
            <a:ext cx="2160588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2305" name="_x179741152" descr="EMB00000ad031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011" y="3769916"/>
            <a:ext cx="2159000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1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2307" name="_x179742672" descr="EMB00000ad031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837" y="3800872"/>
            <a:ext cx="2151063" cy="10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AutoShape 983"/>
          <p:cNvSpPr>
            <a:spLocks noChangeArrowheads="1"/>
          </p:cNvSpPr>
          <p:nvPr/>
        </p:nvSpPr>
        <p:spPr bwMode="gray">
          <a:xfrm>
            <a:off x="508000" y="627535"/>
            <a:ext cx="8312150" cy="648072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Night Site Training to Maximize Operational Capability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for Online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Marketplace and Social 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Media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Utilization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310" name="그림 34" descr="001.png"/>
          <p:cNvPicPr>
            <a:picLocks noChangeAspect="1"/>
          </p:cNvPicPr>
          <p:nvPr/>
        </p:nvPicPr>
        <p:blipFill>
          <a:blip r:embed="rId8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9662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55650" y="1275606"/>
            <a:ext cx="770478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Classroom Training:</a:t>
            </a:r>
            <a:r>
              <a:rPr kumimoji="0" lang="en-US" altLang="ko-KR" sz="1600" b="1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Jan.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21~30, 2015 / 65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farms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at 10 locations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defRPr/>
            </a:pP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                      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   Apr.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14~May 12, 2016 /</a:t>
            </a: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119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farms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at 10 locations</a:t>
            </a: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Training at Farm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: Jan. 2015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~ Present, 92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farms,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60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sessions 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9"/>
          <p:cNvSpPr>
            <a:spLocks noChangeArrowheads="1"/>
          </p:cNvSpPr>
          <p:nvPr/>
        </p:nvSpPr>
        <p:spPr bwMode="auto">
          <a:xfrm>
            <a:off x="639763" y="1927623"/>
            <a:ext cx="2419350" cy="129659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5" name="Rectangle 99"/>
          <p:cNvSpPr>
            <a:spLocks noChangeArrowheads="1"/>
          </p:cNvSpPr>
          <p:nvPr/>
        </p:nvSpPr>
        <p:spPr bwMode="auto">
          <a:xfrm>
            <a:off x="3371850" y="1938338"/>
            <a:ext cx="2419350" cy="129540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6" name="Rectangle 99"/>
          <p:cNvSpPr>
            <a:spLocks noChangeArrowheads="1"/>
          </p:cNvSpPr>
          <p:nvPr/>
        </p:nvSpPr>
        <p:spPr bwMode="auto">
          <a:xfrm>
            <a:off x="6049963" y="1940719"/>
            <a:ext cx="2419350" cy="129540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3318" name="_x179743792" descr="EMB00000ad031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35969"/>
            <a:ext cx="2160588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99"/>
          <p:cNvSpPr>
            <a:spLocks noChangeArrowheads="1"/>
          </p:cNvSpPr>
          <p:nvPr/>
        </p:nvSpPr>
        <p:spPr bwMode="auto">
          <a:xfrm>
            <a:off x="630238" y="3376613"/>
            <a:ext cx="2419350" cy="129540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20" name="Rectangle 99"/>
          <p:cNvSpPr>
            <a:spLocks noChangeArrowheads="1"/>
          </p:cNvSpPr>
          <p:nvPr/>
        </p:nvSpPr>
        <p:spPr bwMode="auto">
          <a:xfrm>
            <a:off x="3362325" y="3386138"/>
            <a:ext cx="2419350" cy="1296591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21" name="Rectangle 99"/>
          <p:cNvSpPr>
            <a:spLocks noChangeArrowheads="1"/>
          </p:cNvSpPr>
          <p:nvPr/>
        </p:nvSpPr>
        <p:spPr bwMode="auto">
          <a:xfrm>
            <a:off x="6040438" y="3388519"/>
            <a:ext cx="2419350" cy="1295400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3323" name="_x179742432" descr="EMB00000ad0310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35969"/>
            <a:ext cx="2159000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6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3325" name="_x179743472" descr="EMB00000ad031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35969"/>
            <a:ext cx="2160588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/>
            <a:endParaRPr kumimoji="0" lang="ko-KR" altLang="en-US">
              <a:ea typeface="맑은 고딕" pitchFamily="50" charset="-127"/>
            </a:endParaRPr>
          </a:p>
        </p:txBody>
      </p:sp>
      <p:pic>
        <p:nvPicPr>
          <p:cNvPr id="13327" name="_x179743072" descr="EMB00000ad031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94485"/>
            <a:ext cx="2160588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_x179741152" descr="EMB00000ad031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68291"/>
            <a:ext cx="2159000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_x179742672" descr="EMB00000ad031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498056"/>
            <a:ext cx="2151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AutoShape 983"/>
          <p:cNvSpPr>
            <a:spLocks noChangeArrowheads="1"/>
          </p:cNvSpPr>
          <p:nvPr/>
        </p:nvSpPr>
        <p:spPr bwMode="gray">
          <a:xfrm>
            <a:off x="508000" y="569119"/>
            <a:ext cx="8135938" cy="706488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Regular Training and Executive Workshop to Enhance </a:t>
            </a:r>
            <a:r>
              <a:rPr kumimoji="0" lang="en-US" altLang="ko-KR" sz="2000" dirty="0" err="1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Informatization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Capacity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30238" y="1347614"/>
            <a:ext cx="782955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+mj-lt"/>
                <a:ea typeface="HY헤드라인M" panose="02030600000101010101" pitchFamily="18" charset="-127"/>
              </a:rPr>
              <a:t>Checking improvement measures and </a:t>
            </a:r>
            <a:r>
              <a:rPr lang="en-US" altLang="ko-KR" dirty="0" smtClean="0">
                <a:solidFill>
                  <a:srgbClr val="FF0000"/>
                </a:solidFill>
                <a:latin typeface="+mj-lt"/>
                <a:ea typeface="HY헤드라인M" panose="02030600000101010101" pitchFamily="18" charset="-127"/>
              </a:rPr>
              <a:t>practices </a:t>
            </a:r>
            <a:r>
              <a:rPr lang="en-US" altLang="ko-KR" dirty="0" smtClean="0">
                <a:solidFill>
                  <a:srgbClr val="FF0000"/>
                </a:solidFill>
                <a:latin typeface="+mj-lt"/>
                <a:ea typeface="HY헤드라인M" panose="02030600000101010101" pitchFamily="18" charset="-127"/>
              </a:rPr>
              <a:t>in mobile shopping mall operation, </a:t>
            </a:r>
            <a:r>
              <a:rPr lang="en-US" altLang="ko-KR" dirty="0">
                <a:solidFill>
                  <a:srgbClr val="FF0000"/>
                </a:solidFill>
                <a:latin typeface="+mj-lt"/>
                <a:ea typeface="HY헤드라인M" panose="02030600000101010101" pitchFamily="18" charset="-127"/>
              </a:rPr>
              <a:t>twice a year from 2015 to 2019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9"/>
          <p:cNvSpPr>
            <a:spLocks noChangeArrowheads="1"/>
          </p:cNvSpPr>
          <p:nvPr/>
        </p:nvSpPr>
        <p:spPr bwMode="auto">
          <a:xfrm>
            <a:off x="568326" y="2409180"/>
            <a:ext cx="3883025" cy="2034778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99"/>
          <p:cNvSpPr>
            <a:spLocks noChangeArrowheads="1"/>
          </p:cNvSpPr>
          <p:nvPr/>
        </p:nvSpPr>
        <p:spPr bwMode="auto">
          <a:xfrm>
            <a:off x="4581525" y="2409180"/>
            <a:ext cx="4052888" cy="2034778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12194"/>
            <a:ext cx="3783012" cy="18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D:\AAA\업무\잇다팜\두레단\2015\6월 취재사진\고은정농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964" y="2536007"/>
            <a:ext cx="3589337" cy="18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983"/>
          <p:cNvSpPr>
            <a:spLocks noChangeArrowheads="1"/>
          </p:cNvSpPr>
          <p:nvPr/>
        </p:nvSpPr>
        <p:spPr bwMode="gray">
          <a:xfrm>
            <a:off x="508000" y="627535"/>
            <a:ext cx="8135938" cy="720080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Mobile Market Promotion 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Activities through Blog </a:t>
            </a:r>
            <a:r>
              <a:rPr kumimoji="0" lang="en-US" altLang="ko-KR" sz="2000" dirty="0" err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Duredan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and SNS Supporters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568325" y="4407694"/>
            <a:ext cx="806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420,000 visitors </a:t>
            </a:r>
            <a:r>
              <a:rPr lang="en-US" altLang="ko-KR" b="1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per year</a:t>
            </a:r>
            <a:endParaRPr lang="ko-KR" altLang="en-US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8324" y="1491630"/>
            <a:ext cx="83961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2015-16: Blog </a:t>
            </a:r>
            <a:r>
              <a:rPr kumimoji="0" lang="en-US" altLang="ko-KR" sz="16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Duredan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covered 43 farm households and posted 307 times  </a:t>
            </a:r>
          </a:p>
          <a:p>
            <a:pPr algn="ctr">
              <a:lnSpc>
                <a:spcPct val="150000"/>
              </a:lnSpc>
            </a:pP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2018-19: Consumer supporters covered 55 farm households and posted 154 times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9"/>
          <p:cNvSpPr>
            <a:spLocks noChangeArrowheads="1"/>
          </p:cNvSpPr>
          <p:nvPr/>
        </p:nvSpPr>
        <p:spPr bwMode="auto">
          <a:xfrm>
            <a:off x="568326" y="2409180"/>
            <a:ext cx="3883025" cy="2034778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99"/>
          <p:cNvSpPr>
            <a:spLocks noChangeArrowheads="1"/>
          </p:cNvSpPr>
          <p:nvPr/>
        </p:nvSpPr>
        <p:spPr bwMode="auto">
          <a:xfrm>
            <a:off x="4581525" y="2409180"/>
            <a:ext cx="4052888" cy="2034778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7" name="AutoShape 983"/>
          <p:cNvSpPr>
            <a:spLocks noChangeArrowheads="1"/>
          </p:cNvSpPr>
          <p:nvPr/>
        </p:nvSpPr>
        <p:spPr bwMode="gray">
          <a:xfrm>
            <a:off x="508000" y="789385"/>
            <a:ext cx="8135938" cy="558229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Raising Awareness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of </a:t>
            </a:r>
            <a:r>
              <a:rPr kumimoji="0" lang="en-US" altLang="ko-KR" sz="2000" dirty="0" err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Itdafarm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through Offline 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PR Activities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568325" y="4506674"/>
            <a:ext cx="806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420,000 visitors per year</a:t>
            </a:r>
            <a:endParaRPr lang="ko-KR" altLang="en-US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68324" y="1491630"/>
            <a:ext cx="807561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2017-18: Distributed PR leaflets in Public Service Centers at </a:t>
            </a:r>
            <a:r>
              <a:rPr kumimoji="0" lang="en-US" altLang="ko-KR" sz="1600" dirty="0" err="1">
                <a:solidFill>
                  <a:srgbClr val="FF0000"/>
                </a:solidFill>
                <a:latin typeface="+mj-lt"/>
                <a:ea typeface="HY헤드라인M" pitchFamily="18" charset="-127"/>
              </a:rPr>
              <a:t>Chungcheongbukdo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Provincial 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Office and nearby governmental agencies, </a:t>
            </a:r>
            <a:r>
              <a:rPr kumimoji="0" lang="en-US" altLang="ko-KR" sz="1600" dirty="0" err="1">
                <a:solidFill>
                  <a:srgbClr val="FF0000"/>
                </a:solidFill>
                <a:latin typeface="+mj-lt"/>
                <a:ea typeface="HY헤드라인M" pitchFamily="18" charset="-127"/>
              </a:rPr>
              <a:t>Osong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KTX Station 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and Express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Bus 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T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erminal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, and Government Complex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in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+mj-lt"/>
                <a:ea typeface="HY헤드라인M" pitchFamily="18" charset="-127"/>
              </a:rPr>
              <a:t>Sejong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AAA\사진\잇다팜\2-2 잇다팜  정부세종청사 홍보-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3999"/>
            <a:ext cx="3672408" cy="19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AAA\사진\잇다팜\9-14 잇다팜 홍보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9743"/>
            <a:ext cx="38164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58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9"/>
          <p:cNvSpPr>
            <a:spLocks noChangeArrowheads="1"/>
          </p:cNvSpPr>
          <p:nvPr/>
        </p:nvSpPr>
        <p:spPr bwMode="auto">
          <a:xfrm>
            <a:off x="704850" y="2857897"/>
            <a:ext cx="3887788" cy="2018109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411" name="Picture 2" descr="D:\AAA\업무\잇다팜\장터운영\2016\크기변환_DSC_0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13" y="2936528"/>
            <a:ext cx="3600450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99"/>
          <p:cNvSpPr>
            <a:spLocks noChangeArrowheads="1"/>
          </p:cNvSpPr>
          <p:nvPr/>
        </p:nvSpPr>
        <p:spPr bwMode="auto">
          <a:xfrm>
            <a:off x="4665663" y="2857897"/>
            <a:ext cx="3867150" cy="2018109"/>
          </a:xfrm>
          <a:prstGeom prst="rect">
            <a:avLst/>
          </a:prstGeom>
          <a:solidFill>
            <a:srgbClr val="E5EEF7"/>
          </a:solidFill>
          <a:ln w="12700">
            <a:solidFill>
              <a:srgbClr val="CDDBE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lnSpc>
                <a:spcPts val="1100"/>
              </a:lnSpc>
            </a:pPr>
            <a:endParaRPr lang="ko-KR" altLang="en-US" sz="1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413" name="Picture 2" descr="C:\Users\owner\Desktop\업무\결과보고사진\2015.0618\꾸미기\스마트폰활용방안토론회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936527"/>
            <a:ext cx="36004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983"/>
          <p:cNvSpPr>
            <a:spLocks noChangeArrowheads="1"/>
          </p:cNvSpPr>
          <p:nvPr/>
        </p:nvSpPr>
        <p:spPr bwMode="gray">
          <a:xfrm>
            <a:off x="508000" y="627534"/>
            <a:ext cx="8135938" cy="648071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Launched Autonomous Committee for “</a:t>
            </a:r>
            <a:r>
              <a:rPr kumimoji="0" lang="en-US" altLang="ko-KR" sz="2000" dirty="0" err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Itdafarm”Mobile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Market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416" name="그림 34" descr="001.png"/>
          <p:cNvPicPr>
            <a:picLocks noChangeAspect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9662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04850" y="1347614"/>
            <a:ext cx="782796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Purpose: Securing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self-sufficiency and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sustainability in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market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operation</a:t>
            </a:r>
            <a:endParaRPr kumimoji="0"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No. of commissioners: 20 (9 from city and county, 3 from Cheongju)  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Established: Thursday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June 18, 2015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Main activities: Discussing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market related main agenda incl. mobile market 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subscription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development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plans, etc. 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983"/>
          <p:cNvSpPr>
            <a:spLocks noChangeArrowheads="1"/>
          </p:cNvSpPr>
          <p:nvPr/>
        </p:nvSpPr>
        <p:spPr bwMode="gray">
          <a:xfrm>
            <a:off x="508000" y="699542"/>
            <a:ext cx="8135938" cy="720080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Promoting Win-win Cooperation through Collaboration with Departments and Institutions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437" name="그림 34" descr="001.pn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9662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754064" y="4506674"/>
            <a:ext cx="8066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Securing potential customers and encouraging </a:t>
            </a:r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confidence of </a:t>
            </a:r>
            <a:r>
              <a:rPr lang="en-US" altLang="ko-KR" b="1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members</a:t>
            </a:r>
            <a:endParaRPr lang="ko-KR" altLang="en-US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08000" y="1347614"/>
            <a:ext cx="813593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latinLnBrk="0">
              <a:spcBef>
                <a:spcPts val="0"/>
              </a:spcBef>
              <a:spcAft>
                <a:spcPts val="400"/>
              </a:spcAft>
              <a:defRPr/>
            </a:pP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Playing </a:t>
            </a:r>
            <a:r>
              <a:rPr kumimoji="0" lang="en-US" altLang="ko-KR" sz="14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Itdafarm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PR video and </a:t>
            </a:r>
            <a:r>
              <a:rPr kumimoji="0"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exhibition 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center at </a:t>
            </a:r>
            <a:r>
              <a:rPr kumimoji="0"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Local Road 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Traffic </a:t>
            </a:r>
            <a:r>
              <a:rPr kumimoji="0"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Authority &amp; 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Cheongju Driver’s License Test </a:t>
            </a:r>
            <a:r>
              <a:rPr kumimoji="0"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Center / Business 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agreement between </a:t>
            </a:r>
            <a:r>
              <a:rPr kumimoji="0" lang="en-US" altLang="ko-KR" sz="14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Chungbuk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Farmer’s Information Association and </a:t>
            </a:r>
            <a:r>
              <a:rPr kumimoji="0" lang="en-US" altLang="ko-KR" sz="14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Jeju</a:t>
            </a:r>
            <a:r>
              <a:rPr kumimoji="0"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Farmer’s Information Association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AAA\업무\업무협약\2019\04 단체사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61" y="2360311"/>
            <a:ext cx="3856831" cy="20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AA\사진\190422-제주도워크숍\크기변환_DSC_16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107" y="2360311"/>
            <a:ext cx="3601317" cy="20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78063" y="1203598"/>
            <a:ext cx="6697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40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Ⅳ. Challenges and Tasks</a:t>
            </a:r>
            <a:endParaRPr kumimoji="0" lang="ko-KR" altLang="en-US" sz="4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03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그림 34" descr="001.pn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9662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754064" y="4506674"/>
            <a:ext cx="8066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Your client is mine, but my client is </a:t>
            </a:r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mine only!</a:t>
            </a:r>
            <a:endParaRPr lang="ko-KR" altLang="en-US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AutoShape 983"/>
          <p:cNvSpPr>
            <a:spLocks noChangeArrowheads="1"/>
          </p:cNvSpPr>
          <p:nvPr/>
        </p:nvSpPr>
        <p:spPr bwMode="gray">
          <a:xfrm>
            <a:off x="660400" y="699542"/>
            <a:ext cx="8135938" cy="486221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Weakness in Friends Sharing and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Collaboration 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in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Social </a:t>
            </a:r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Media 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2" descr="D:\AAA\업무\잇다팜\화면\메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89" b="17379"/>
          <a:stretch/>
        </p:blipFill>
        <p:spPr bwMode="auto">
          <a:xfrm>
            <a:off x="3707904" y="1357602"/>
            <a:ext cx="1800200" cy="30143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AAA\업무\잇다팜\화면\박계원페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37" y="1357602"/>
            <a:ext cx="1751351" cy="301434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AAA\업무\잇다팜\화면\박계원페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5065" y="1357602"/>
            <a:ext cx="1751351" cy="3014348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2771800" y="2677265"/>
            <a:ext cx="792088" cy="1105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곱셈 기호 3"/>
          <p:cNvSpPr/>
          <p:nvPr/>
        </p:nvSpPr>
        <p:spPr>
          <a:xfrm>
            <a:off x="2915816" y="2502239"/>
            <a:ext cx="432048" cy="50405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652120" y="2677265"/>
            <a:ext cx="792088" cy="1105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796136" y="2502239"/>
            <a:ext cx="432048" cy="50405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6771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039938" y="627534"/>
            <a:ext cx="5053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ko-KR" sz="3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Contents</a:t>
            </a:r>
            <a:endParaRPr kumimoji="0" lang="ko-KR" altLang="en-US" sz="3000" dirty="0">
              <a:solidFill>
                <a:srgbClr val="0000FF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양쪽 모서리가 둥근 사각형 13"/>
          <p:cNvSpPr/>
          <p:nvPr/>
        </p:nvSpPr>
        <p:spPr bwMode="auto">
          <a:xfrm rot="5400000">
            <a:off x="4496991" y="-1478533"/>
            <a:ext cx="507206" cy="6269038"/>
          </a:xfrm>
          <a:prstGeom prst="round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EE8F2"/>
              </a:gs>
              <a:gs pos="63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rgbClr val="8DB0D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tIns="180000" anchor="ctr"/>
          <a:lstStyle/>
          <a:p>
            <a:pPr marL="95250" indent="-95250" fontAlgn="ctr" latinLnBrk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endParaRPr kumimoji="0" lang="ko-KR" altLang="en-US" sz="100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371601" y="1347614"/>
            <a:ext cx="836613" cy="60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55F9F"/>
              </a:gs>
              <a:gs pos="15000">
                <a:srgbClr val="56A2D6"/>
              </a:gs>
              <a:gs pos="63000">
                <a:srgbClr val="255F9F"/>
              </a:gs>
            </a:gsLst>
            <a:lin ang="5400000" scaled="0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anchor="ctr"/>
          <a:lstStyle/>
          <a:p>
            <a:pPr algn="ctr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altLang="ko-KR" sz="3000" b="1" dirty="0">
                <a:solidFill>
                  <a:schemeClr val="bg1"/>
                </a:solidFill>
                <a:ea typeface="맑은 고딕" pitchFamily="50" charset="-127"/>
              </a:rPr>
              <a:t>Ⅰ</a:t>
            </a:r>
            <a:endParaRPr kumimoji="0" lang="ko-KR" altLang="en-US" sz="3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077" name="TextBox 43"/>
          <p:cNvSpPr txBox="1">
            <a:spLocks noChangeArrowheads="1"/>
          </p:cNvSpPr>
          <p:nvPr/>
        </p:nvSpPr>
        <p:spPr bwMode="auto">
          <a:xfrm>
            <a:off x="2208215" y="1453158"/>
            <a:ext cx="56768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ko-KR" altLang="en-US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en-US" altLang="ko-KR" sz="25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Itda</a:t>
            </a:r>
            <a:r>
              <a:rPr kumimoji="0" lang="en-US" altLang="ko-KR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Farm, A Mobile Marketplace</a:t>
            </a:r>
            <a:endParaRPr kumimoji="0" lang="ko-KR" altLang="en-US" sz="25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양쪽 모서리가 둥근 사각형 16"/>
          <p:cNvSpPr/>
          <p:nvPr/>
        </p:nvSpPr>
        <p:spPr bwMode="auto">
          <a:xfrm rot="5400000">
            <a:off x="4496991" y="-614437"/>
            <a:ext cx="507206" cy="6269038"/>
          </a:xfrm>
          <a:prstGeom prst="round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EE8F2"/>
              </a:gs>
              <a:gs pos="63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rgbClr val="8DB0D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tIns="180000" anchor="ctr"/>
          <a:lstStyle/>
          <a:p>
            <a:pPr marL="95250" indent="-95250" fontAlgn="ctr" latinLnBrk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endParaRPr kumimoji="0" lang="ko-KR" altLang="en-US" sz="100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371601" y="2211710"/>
            <a:ext cx="836613" cy="60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55F9F"/>
              </a:gs>
              <a:gs pos="15000">
                <a:srgbClr val="56A2D6"/>
              </a:gs>
              <a:gs pos="63000">
                <a:srgbClr val="255F9F"/>
              </a:gs>
            </a:gsLst>
            <a:lin ang="5400000" scaled="0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anchor="ctr"/>
          <a:lstStyle/>
          <a:p>
            <a:pPr algn="ctr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altLang="ko-KR" sz="3000" b="1" dirty="0">
                <a:solidFill>
                  <a:schemeClr val="bg1"/>
                </a:solidFill>
                <a:ea typeface="맑은 고딕" pitchFamily="50" charset="-127"/>
              </a:rPr>
              <a:t>Ⅱ</a:t>
            </a:r>
            <a:endParaRPr kumimoji="0" lang="ko-KR" altLang="en-US" sz="3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080" name="TextBox 43"/>
          <p:cNvSpPr txBox="1">
            <a:spLocks noChangeArrowheads="1"/>
          </p:cNvSpPr>
          <p:nvPr/>
        </p:nvSpPr>
        <p:spPr bwMode="auto">
          <a:xfrm>
            <a:off x="2208214" y="2317254"/>
            <a:ext cx="56768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ko-KR" altLang="en-US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en-US" altLang="ko-KR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Background</a:t>
            </a:r>
            <a:endParaRPr kumimoji="0" lang="ko-KR" altLang="en-US" sz="25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양쪽 모서리가 둥근 사각형 27"/>
          <p:cNvSpPr/>
          <p:nvPr/>
        </p:nvSpPr>
        <p:spPr bwMode="auto">
          <a:xfrm rot="5400000">
            <a:off x="4496991" y="249660"/>
            <a:ext cx="507206" cy="6269038"/>
          </a:xfrm>
          <a:prstGeom prst="round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EE8F2"/>
              </a:gs>
              <a:gs pos="63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rgbClr val="8DB0D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tIns="180000" anchor="ctr"/>
          <a:lstStyle/>
          <a:p>
            <a:pPr marL="95250" indent="-95250" fontAlgn="ctr" latinLnBrk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endParaRPr kumimoji="0" lang="ko-KR" altLang="en-US" sz="100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371601" y="3075806"/>
            <a:ext cx="836613" cy="60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55F9F"/>
              </a:gs>
              <a:gs pos="15000">
                <a:srgbClr val="56A2D6"/>
              </a:gs>
              <a:gs pos="63000">
                <a:srgbClr val="255F9F"/>
              </a:gs>
            </a:gsLst>
            <a:lin ang="5400000" scaled="0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anchor="ctr"/>
          <a:lstStyle/>
          <a:p>
            <a:pPr algn="ctr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altLang="ko-KR" sz="3000" b="1" dirty="0">
                <a:solidFill>
                  <a:schemeClr val="bg1"/>
                </a:solidFill>
                <a:ea typeface="맑은 고딕" pitchFamily="50" charset="-127"/>
              </a:rPr>
              <a:t>Ⅲ</a:t>
            </a:r>
            <a:endParaRPr kumimoji="0" lang="ko-KR" altLang="en-US" sz="3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083" name="TextBox 43"/>
          <p:cNvSpPr txBox="1">
            <a:spLocks noChangeArrowheads="1"/>
          </p:cNvSpPr>
          <p:nvPr/>
        </p:nvSpPr>
        <p:spPr bwMode="auto">
          <a:xfrm>
            <a:off x="2208214" y="3124299"/>
            <a:ext cx="56768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ko-KR" altLang="en-US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en-US" altLang="ko-KR" sz="25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Activities</a:t>
            </a:r>
            <a:endParaRPr kumimoji="0" lang="ko-KR" altLang="en-US" sz="25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양쪽 모서리가 둥근 사각형 18"/>
          <p:cNvSpPr/>
          <p:nvPr/>
        </p:nvSpPr>
        <p:spPr bwMode="auto">
          <a:xfrm rot="5400000">
            <a:off x="4496992" y="1137271"/>
            <a:ext cx="507206" cy="6269038"/>
          </a:xfrm>
          <a:prstGeom prst="round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DEE8F2"/>
              </a:gs>
              <a:gs pos="63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rgbClr val="8DB0D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 tIns="180000" anchor="ctr"/>
          <a:lstStyle/>
          <a:p>
            <a:pPr marL="95250" indent="-95250" fontAlgn="ctr" latinLnBrk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endParaRPr kumimoji="0" lang="ko-KR" altLang="en-US" sz="100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1371602" y="3963417"/>
            <a:ext cx="836613" cy="609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55F9F"/>
              </a:gs>
              <a:gs pos="15000">
                <a:srgbClr val="56A2D6"/>
              </a:gs>
              <a:gs pos="63000">
                <a:srgbClr val="255F9F"/>
              </a:gs>
            </a:gsLst>
            <a:lin ang="5400000" scaled="0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anchor="ctr"/>
          <a:lstStyle/>
          <a:p>
            <a:pPr algn="ctr" fontAlgn="auto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altLang="ko-KR" sz="3000" b="1" dirty="0">
                <a:solidFill>
                  <a:schemeClr val="bg1"/>
                </a:solidFill>
                <a:ea typeface="맑은 고딕" pitchFamily="50" charset="-127"/>
              </a:rPr>
              <a:t>Ⅳ</a:t>
            </a:r>
            <a:endParaRPr kumimoji="0" lang="ko-KR" altLang="en-US" sz="3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2208215" y="4011910"/>
            <a:ext cx="567689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ko-KR" altLang="en-US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en-US" altLang="ko-KR" sz="25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Challenges and Tasks</a:t>
            </a:r>
            <a:endParaRPr kumimoji="0" lang="ko-KR" altLang="en-US" sz="25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그림 34" descr="001.pn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9662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83"/>
          <p:cNvSpPr>
            <a:spLocks noChangeArrowheads="1"/>
          </p:cNvSpPr>
          <p:nvPr/>
        </p:nvSpPr>
        <p:spPr bwMode="gray">
          <a:xfrm>
            <a:off x="660400" y="483518"/>
            <a:ext cx="8135938" cy="702245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Difficult to Maintain Consistent Product Offering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72740" y="4336816"/>
            <a:ext cx="8066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Decreasing motivation of farmers which lowers operational capability</a:t>
            </a:r>
            <a:endParaRPr lang="ko-KR" altLang="en-US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4" name="Picture 2" descr="D:\AAA\업무\잇다팜\화면\매진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6" b="5130"/>
          <a:stretch/>
        </p:blipFill>
        <p:spPr bwMode="auto">
          <a:xfrm>
            <a:off x="899592" y="1392865"/>
            <a:ext cx="2088232" cy="28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AAA\업무\잇다팜\화면\매진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6" b="5128"/>
          <a:stretch/>
        </p:blipFill>
        <p:spPr bwMode="auto">
          <a:xfrm>
            <a:off x="3131840" y="1392864"/>
            <a:ext cx="2088232" cy="28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AAA\업무\잇다팜\화면\외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92865"/>
            <a:ext cx="2685677" cy="2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7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그림 34" descr="001.pn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9662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83"/>
          <p:cNvSpPr>
            <a:spLocks noChangeArrowheads="1"/>
          </p:cNvSpPr>
          <p:nvPr/>
        </p:nvSpPr>
        <p:spPr bwMode="gray">
          <a:xfrm>
            <a:off x="660400" y="699542"/>
            <a:ext cx="8135938" cy="486221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Lack of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Attractive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Products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44115" y="4400440"/>
            <a:ext cx="8066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Need to hire professional operator or strengthen </a:t>
            </a:r>
            <a:r>
              <a:rPr lang="en-US" altLang="ko-KR" b="1" dirty="0" err="1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inhouse</a:t>
            </a:r>
            <a:r>
              <a:rPr lang="en-US" altLang="ko-KR" b="1" dirty="0" smtClean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 operational capability</a:t>
            </a:r>
            <a:endParaRPr lang="ko-KR" altLang="en-US" b="1" dirty="0">
              <a:solidFill>
                <a:srgbClr val="7030A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218" name="Picture 2" descr="D:\AAA\업무\잇다팜\화면\상품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37" b="13466"/>
          <a:stretch/>
        </p:blipFill>
        <p:spPr bwMode="auto">
          <a:xfrm>
            <a:off x="1763713" y="1419622"/>
            <a:ext cx="2232223" cy="2880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AAA\업무\잇다팜\화면\상품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73" b="17750"/>
          <a:stretch/>
        </p:blipFill>
        <p:spPr bwMode="auto">
          <a:xfrm>
            <a:off x="4728370" y="1442931"/>
            <a:ext cx="2235980" cy="2880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61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216024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Thank you for </a:t>
            </a:r>
            <a:br>
              <a:rPr lang="en-US" altLang="ko-KR" dirty="0">
                <a:latin typeface="PMingLiU-ExtB" panose="02020500000000000000" pitchFamily="18" charset="-120"/>
                <a:ea typeface="PMingLiU-ExtB" panose="02020500000000000000" pitchFamily="18" charset="-120"/>
              </a:rPr>
            </a:br>
            <a:r>
              <a:rPr lang="en-US" altLang="ko-KR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your time and consideration!</a:t>
            </a:r>
            <a:endParaRPr lang="ko-KR" altLang="en-US" dirty="0">
              <a:latin typeface="PMingLiU-ExtB" panose="02020500000000000000" pitchFamily="18" charset="-120"/>
            </a:endParaRPr>
          </a:p>
        </p:txBody>
      </p:sp>
      <p:pic>
        <p:nvPicPr>
          <p:cNvPr id="10242" name="Picture 2" descr="D:\AAA\업무\잇다팜\공통\잇다팜 로고(투명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46784"/>
            <a:ext cx="8658225" cy="186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9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1520" y="1203598"/>
            <a:ext cx="8784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40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Ⅰ</a:t>
            </a:r>
            <a:r>
              <a:rPr kumimoji="0" lang="en-US" altLang="ko-KR" sz="4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en-US" altLang="ko-KR" sz="40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Itda</a:t>
            </a:r>
            <a:r>
              <a:rPr kumimoji="0" lang="en-US" altLang="ko-KR" sz="4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Farm, A Mobile Marketplace</a:t>
            </a:r>
            <a:endParaRPr kumimoji="0" lang="ko-KR" altLang="en-US" sz="4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6156176" y="101204"/>
            <a:ext cx="288622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0" lang="en-US" altLang="ko-KR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Ⅰ. </a:t>
            </a:r>
            <a:r>
              <a:rPr kumimoji="0" lang="en-US" altLang="ko-KR" sz="1300" b="1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Itdafarm</a:t>
            </a:r>
            <a:r>
              <a:rPr kumimoji="0" lang="en-US" altLang="ko-KR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A Mobile Marketplace</a:t>
            </a:r>
            <a:endParaRPr kumimoji="0" lang="ko-KR" altLang="en-US" sz="13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124" name="AutoShape 983"/>
          <p:cNvSpPr>
            <a:spLocks noChangeArrowheads="1"/>
          </p:cNvSpPr>
          <p:nvPr/>
        </p:nvSpPr>
        <p:spPr bwMode="gray">
          <a:xfrm>
            <a:off x="508000" y="699542"/>
            <a:ext cx="8135938" cy="494556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Overview</a:t>
            </a:r>
            <a:endParaRPr kumimoji="0" lang="ko-KR" altLang="en-US" b="1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5" name="그림 34" descr="001.png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01328"/>
            <a:ext cx="5611812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692693" y="1419622"/>
            <a:ext cx="4239347" cy="324036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Participats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117 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farm households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in </a:t>
            </a:r>
            <a:r>
              <a:rPr kumimoji="0" lang="en-US" altLang="ko-KR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Chungbuk</a:t>
            </a:r>
            <a:endParaRPr kumimoji="0" lang="ko-KR" altLang="en-US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Service started: January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4, 2015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Business: 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farm introduction,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farm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stories, 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product sales, SNS activities</a:t>
            </a:r>
            <a:endParaRPr kumimoji="0" lang="ko-KR" altLang="en-US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Main activities: Forming and </a:t>
            </a:r>
            <a:r>
              <a:rPr kumimoji="0" lang="en-US" altLang="ko-KR" sz="1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operating social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media supporters and autonomy committee </a:t>
            </a:r>
          </a:p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kumimoji="0" lang="en-US" altLang="ko-KR" sz="1400" dirty="0">
                <a:solidFill>
                  <a:srgbClr val="7030A0"/>
                </a:solidFill>
                <a:latin typeface="HY헤드라인M" pitchFamily="18" charset="-127"/>
                <a:ea typeface="HY헤드라인M" pitchFamily="18" charset="-127"/>
              </a:rPr>
              <a:t>http://m.cbfarms.or.kr</a:t>
            </a:r>
          </a:p>
          <a:p>
            <a:pPr fontAlgn="auto" latinLnBrk="0">
              <a:spcBef>
                <a:spcPts val="0"/>
              </a:spcBef>
              <a:spcAft>
                <a:spcPts val="400"/>
              </a:spcAft>
              <a:defRPr/>
            </a:pPr>
            <a:r>
              <a:rPr kumimoji="0"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※ Brand meaning: linking producers and consumers</a:t>
            </a:r>
            <a:endParaRPr lang="ko-KR" altLang="en-US" sz="1400" dirty="0"/>
          </a:p>
        </p:txBody>
      </p:sp>
      <p:pic>
        <p:nvPicPr>
          <p:cNvPr id="3074" name="Picture 2" descr="D:\AAA\업무\잇다팜\화면\메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89" b="13320"/>
          <a:stretch/>
        </p:blipFill>
        <p:spPr bwMode="auto">
          <a:xfrm>
            <a:off x="5076057" y="1419622"/>
            <a:ext cx="1800200" cy="3182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AA\업무\잇다팜\화면\메인2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38" b="6366"/>
          <a:stretch/>
        </p:blipFill>
        <p:spPr bwMode="auto">
          <a:xfrm>
            <a:off x="7020272" y="2360428"/>
            <a:ext cx="1553223" cy="2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83"/>
          <p:cNvSpPr>
            <a:spLocks noChangeArrowheads="1"/>
          </p:cNvSpPr>
          <p:nvPr/>
        </p:nvSpPr>
        <p:spPr bwMode="gray">
          <a:xfrm>
            <a:off x="508000" y="781050"/>
            <a:ext cx="8135938" cy="494556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Shopping </a:t>
            </a:r>
            <a:r>
              <a:rPr kumimoji="0" lang="en-US" altLang="ko-KR" b="1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Mall Design </a:t>
            </a:r>
            <a:r>
              <a:rPr kumimoji="0" lang="en-US" altLang="ko-KR" b="1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by Farm </a:t>
            </a:r>
            <a:endParaRPr kumimoji="0" lang="ko-KR" altLang="en-US" b="1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8" name="Picture 2" descr="D:\AAA\업무\잇다팜\화면\동막1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8" b="7768"/>
          <a:stretch/>
        </p:blipFill>
        <p:spPr bwMode="auto">
          <a:xfrm>
            <a:off x="529340" y="1635966"/>
            <a:ext cx="1800000" cy="2880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AA\업무\잇다팜\화면\동막2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14" b="3449"/>
          <a:stretch/>
        </p:blipFill>
        <p:spPr bwMode="auto">
          <a:xfrm>
            <a:off x="2569188" y="1633940"/>
            <a:ext cx="1800000" cy="2880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AAA\업무\잇다팜\화면\동막3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8" b="6619"/>
          <a:stretch/>
        </p:blipFill>
        <p:spPr bwMode="auto">
          <a:xfrm>
            <a:off x="4644008" y="1635646"/>
            <a:ext cx="1800000" cy="2880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AA\업무\잇다팜\화면\동막4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81" b="5737"/>
          <a:stretch/>
        </p:blipFill>
        <p:spPr bwMode="auto">
          <a:xfrm>
            <a:off x="6732240" y="1635646"/>
            <a:ext cx="1800000" cy="288000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1923678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987824" y="199568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497816" y="199568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061793" y="1982771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589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 bwMode="auto">
          <a:xfrm>
            <a:off x="508000" y="681038"/>
            <a:ext cx="8135938" cy="373856"/>
          </a:xfrm>
          <a:prstGeom prst="roundRect">
            <a:avLst>
              <a:gd name="adj" fmla="val 3324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48000">
                <a:schemeClr val="bg1"/>
              </a:gs>
            </a:gsLst>
            <a:lin ang="5400000" scaled="1"/>
            <a:tileRect/>
          </a:gradFill>
          <a:ln w="9525">
            <a:solidFill>
              <a:srgbClr val="8DB0D3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16000" tIns="540000" rIns="72000" bIns="72000"/>
          <a:lstStyle/>
          <a:p>
            <a:pPr marL="85725" indent="-85725" fontAlgn="auto" latinLnBrk="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endParaRPr kumimoji="0" lang="ko-KR" altLang="en-US" sz="15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7" name="AutoShape 983"/>
          <p:cNvSpPr>
            <a:spLocks noChangeArrowheads="1"/>
          </p:cNvSpPr>
          <p:nvPr/>
        </p:nvSpPr>
        <p:spPr bwMode="gray">
          <a:xfrm>
            <a:off x="508000" y="627534"/>
            <a:ext cx="8135938" cy="522560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14999">
                <a:srgbClr val="56A2D6"/>
              </a:gs>
              <a:gs pos="63000">
                <a:srgbClr val="255F9F"/>
              </a:gs>
              <a:gs pos="100000">
                <a:srgbClr val="255F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kumimoji="0" lang="en-US" altLang="ko-KR" sz="20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Maximizing PR Effect </a:t>
            </a:r>
            <a:r>
              <a:rPr kumimoji="0" lang="en-US" altLang="ko-KR" sz="2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through Use of Social Media</a:t>
            </a:r>
            <a:endParaRPr kumimoji="0"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388" name="TextBox 25"/>
          <p:cNvSpPr txBox="1">
            <a:spLocks noChangeArrowheads="1"/>
          </p:cNvSpPr>
          <p:nvPr/>
        </p:nvSpPr>
        <p:spPr bwMode="auto">
          <a:xfrm>
            <a:off x="754064" y="4562475"/>
            <a:ext cx="8066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공유하고 나눌수록 커지는 소셜네트워크</a:t>
            </a:r>
          </a:p>
        </p:txBody>
      </p:sp>
      <p:sp>
        <p:nvSpPr>
          <p:cNvPr id="27" name="포인트가 5개인 별 26"/>
          <p:cNvSpPr/>
          <p:nvPr/>
        </p:nvSpPr>
        <p:spPr>
          <a:xfrm>
            <a:off x="1979614" y="4562475"/>
            <a:ext cx="504825" cy="2238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6390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03907"/>
            <a:ext cx="2628701" cy="2491979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2" descr="D:\AAA\사진\잇다팜\공유기능 세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11204"/>
            <a:ext cx="8027988" cy="10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그룹 28"/>
          <p:cNvGrpSpPr>
            <a:grpSpLocks/>
          </p:cNvGrpSpPr>
          <p:nvPr/>
        </p:nvGrpSpPr>
        <p:grpSpPr bwMode="auto">
          <a:xfrm>
            <a:off x="5571774" y="1203598"/>
            <a:ext cx="1511300" cy="2065772"/>
            <a:chOff x="3923928" y="1445145"/>
            <a:chExt cx="2421756" cy="4504806"/>
          </a:xfrm>
        </p:grpSpPr>
        <p:pic>
          <p:nvPicPr>
            <p:cNvPr id="16400" name="그림 2" descr="그림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445145"/>
              <a:ext cx="2421756" cy="450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5" descr="C:\Users\LG\Desktop\2015\Screenshot_2015-09-04-14-49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213"/>
            <a:stretch>
              <a:fillRect/>
            </a:stretch>
          </p:blipFill>
          <p:spPr bwMode="auto">
            <a:xfrm>
              <a:off x="4139952" y="2420887"/>
              <a:ext cx="1944216" cy="322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D:\AAA\업무\잇다팜\화면\페이스북페이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572" y="1275606"/>
            <a:ext cx="1296144" cy="15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>
            <a:off x="3365408" y="2283718"/>
            <a:ext cx="2358720" cy="0"/>
          </a:xfrm>
          <a:prstGeom prst="straightConnector1">
            <a:avLst/>
          </a:prstGeom>
          <a:ln w="38100">
            <a:solidFill>
              <a:srgbClr val="52AC3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>
            <a:off x="3366244" y="1779662"/>
            <a:ext cx="773708" cy="0"/>
          </a:xfrm>
          <a:prstGeom prst="straightConnector1">
            <a:avLst/>
          </a:prstGeom>
          <a:ln w="38100">
            <a:solidFill>
              <a:srgbClr val="52AC3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AAA\업무\잇다팜\화면\밴드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011" y="1275605"/>
            <a:ext cx="1385219" cy="2304257"/>
          </a:xfrm>
          <a:prstGeom prst="rect">
            <a:avLst/>
          </a:prstGeom>
          <a:noFill/>
          <a:ln w="158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직선 화살표 연결선 28"/>
          <p:cNvCxnSpPr/>
          <p:nvPr/>
        </p:nvCxnSpPr>
        <p:spPr>
          <a:xfrm>
            <a:off x="3392640" y="2776483"/>
            <a:ext cx="3936372" cy="0"/>
          </a:xfrm>
          <a:prstGeom prst="straightConnector1">
            <a:avLst/>
          </a:prstGeom>
          <a:ln w="38100">
            <a:solidFill>
              <a:srgbClr val="52AC3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/>
          <p:cNvGrpSpPr/>
          <p:nvPr/>
        </p:nvGrpSpPr>
        <p:grpSpPr>
          <a:xfrm>
            <a:off x="2699792" y="2929912"/>
            <a:ext cx="4752528" cy="830082"/>
            <a:chOff x="2843808" y="2929912"/>
            <a:chExt cx="4608512" cy="830082"/>
          </a:xfrm>
        </p:grpSpPr>
        <p:sp>
          <p:nvSpPr>
            <p:cNvPr id="15" name="타원 14"/>
            <p:cNvSpPr/>
            <p:nvPr/>
          </p:nvSpPr>
          <p:spPr>
            <a:xfrm>
              <a:off x="2843808" y="3165872"/>
              <a:ext cx="792162" cy="5941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6" name="직선 연결선 5"/>
            <p:cNvCxnSpPr>
              <a:stCxn id="15" idx="6"/>
            </p:cNvCxnSpPr>
            <p:nvPr/>
          </p:nvCxnSpPr>
          <p:spPr bwMode="auto">
            <a:xfrm>
              <a:off x="3653556" y="3461891"/>
              <a:ext cx="9191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 bwMode="auto">
            <a:xfrm flipV="1">
              <a:off x="4572000" y="2929912"/>
              <a:ext cx="1134584" cy="5319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 bwMode="auto">
            <a:xfrm flipV="1">
              <a:off x="4572000" y="2929912"/>
              <a:ext cx="261143" cy="5324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 bwMode="auto">
            <a:xfrm flipV="1">
              <a:off x="4575969" y="3075807"/>
              <a:ext cx="2876351" cy="3871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7699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78063" y="1285875"/>
            <a:ext cx="6697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40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Ⅱ. Background</a:t>
            </a:r>
            <a:endParaRPr kumimoji="0" lang="ko-KR" altLang="en-US" sz="40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722313" y="2143125"/>
            <a:ext cx="7696200" cy="21431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tIns="720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차트 4"/>
          <p:cNvGraphicFramePr/>
          <p:nvPr/>
        </p:nvGraphicFramePr>
        <p:xfrm>
          <a:off x="1115616" y="2301720"/>
          <a:ext cx="7286676" cy="180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3864" y="4393407"/>
            <a:ext cx="43253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※ Source: KISA (Korea Internet &amp; Security Agency)</a:t>
            </a:r>
            <a:endParaRPr kumimoji="0" lang="ko-KR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7092950" y="101204"/>
            <a:ext cx="1949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0" lang="en-US" altLang="ko-KR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Ⅱ. </a:t>
            </a:r>
            <a:r>
              <a:rPr kumimoji="0" lang="en-US" altLang="ko-KR" sz="13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Background</a:t>
            </a:r>
            <a:endParaRPr kumimoji="0" lang="ko-KR" altLang="en-US" sz="13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174" name="AutoShape 983"/>
          <p:cNvSpPr>
            <a:spLocks noChangeArrowheads="1"/>
          </p:cNvSpPr>
          <p:nvPr/>
        </p:nvSpPr>
        <p:spPr bwMode="gray">
          <a:xfrm>
            <a:off x="722313" y="530422"/>
            <a:ext cx="7775575" cy="1618268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50000">
                <a:srgbClr val="2E83BC"/>
              </a:gs>
              <a:gs pos="100000">
                <a:srgbClr val="255F9F"/>
              </a:gs>
            </a:gsLst>
            <a:lin ang="5400000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361950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Adapt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to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changing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marketing </a:t>
            </a:r>
            <a:r>
              <a:rPr kumimoji="0"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environment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due to rapid growth of consumers using </a:t>
            </a:r>
            <a:r>
              <a:rPr kumimoji="0"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smart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phones </a:t>
            </a:r>
            <a:r>
              <a:rPr kumimoji="0"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and social media </a:t>
            </a:r>
            <a:endParaRPr kumimoji="0" lang="ko-KR" altLang="en-US" sz="16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Need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to </a:t>
            </a:r>
            <a:r>
              <a:rPr kumimoji="0"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build a mobile marketplace </a:t>
            </a:r>
            <a:r>
              <a:rPr kumimoji="0" lang="en-US" altLang="ko-KR" sz="16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to share </a:t>
            </a:r>
            <a:r>
              <a:rPr kumimoji="0"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value with consumers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- 98.3% of mobile internet user own smart phones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733425" y="2058591"/>
            <a:ext cx="7696200" cy="2581646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tIns="720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9563" y="4640237"/>
            <a:ext cx="2273892" cy="307777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※ Source: Statistics Korea</a:t>
            </a:r>
            <a:endParaRPr kumimoji="0" lang="ko-KR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092950" y="101204"/>
            <a:ext cx="1949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kumimoji="0" lang="en-US" altLang="ko-KR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Ⅱ. </a:t>
            </a:r>
            <a:r>
              <a:rPr kumimoji="0" lang="en-US" altLang="ko-KR" sz="13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Background</a:t>
            </a:r>
            <a:endParaRPr kumimoji="0" lang="ko-KR" altLang="en-US" sz="1300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198" name="AutoShape 983"/>
          <p:cNvSpPr>
            <a:spLocks noChangeArrowheads="1"/>
          </p:cNvSpPr>
          <p:nvPr/>
        </p:nvSpPr>
        <p:spPr bwMode="gray">
          <a:xfrm>
            <a:off x="684214" y="623182"/>
            <a:ext cx="7775575" cy="1187759"/>
          </a:xfrm>
          <a:prstGeom prst="roundRect">
            <a:avLst>
              <a:gd name="adj" fmla="val 8532"/>
            </a:avLst>
          </a:prstGeom>
          <a:gradFill rotWithShape="0">
            <a:gsLst>
              <a:gs pos="0">
                <a:srgbClr val="255F9F"/>
              </a:gs>
              <a:gs pos="50000">
                <a:srgbClr val="2E83BC"/>
              </a:gs>
              <a:gs pos="100000">
                <a:srgbClr val="255F9F"/>
              </a:gs>
            </a:gsLst>
            <a:lin ang="5400000"/>
          </a:gra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>
            <a:lvl1pPr marL="361950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charset="-127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Share</a:t>
            </a: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of </a:t>
            </a:r>
            <a:r>
              <a:rPr kumimoji="0"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distribution cost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in </a:t>
            </a: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agricultural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management cost </a:t>
            </a:r>
            <a:r>
              <a:rPr kumimoji="0" lang="en-US" altLang="ko-KR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increased dramatically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since 2000</a:t>
            </a:r>
            <a:endParaRPr kumimoji="0"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Need to establish measures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to lower </a:t>
            </a: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promotional expenses at individual </a:t>
            </a:r>
            <a:r>
              <a:rPr kumimoji="0" lang="en-US" altLang="ko-KR" sz="1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farm </a:t>
            </a:r>
            <a:r>
              <a:rPr kumimoji="0" lang="en-US" altLang="ko-KR" sz="1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level </a:t>
            </a:r>
            <a:endParaRPr kumimoji="0" lang="ko-KR" altLang="en-US" sz="16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41363"/>
              </p:ext>
            </p:extLst>
          </p:nvPr>
        </p:nvGraphicFramePr>
        <p:xfrm>
          <a:off x="971600" y="2297284"/>
          <a:ext cx="7200799" cy="210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0192" y="2067694"/>
            <a:ext cx="204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(Unit: </a:t>
            </a:r>
            <a:r>
              <a:rPr lang="en-US" altLang="ko-KR" sz="1400" b="1" dirty="0" smtClean="0"/>
              <a:t>KRW </a:t>
            </a:r>
            <a:r>
              <a:rPr lang="en-US" altLang="ko-KR" sz="1400" b="1" dirty="0" smtClean="0"/>
              <a:t>1,000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567</Words>
  <Application>Microsoft Office PowerPoint</Application>
  <PresentationFormat>화면 슬라이드 쇼(16:9)</PresentationFormat>
  <Paragraphs>69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굴림</vt:lpstr>
      <vt:lpstr>Arial</vt:lpstr>
      <vt:lpstr>HY헤드라인M</vt:lpstr>
      <vt:lpstr>돋움</vt:lpstr>
      <vt:lpstr>맑은 고딕</vt:lpstr>
      <vt:lpstr>Wingdings</vt:lpstr>
      <vt:lpstr>PMingLiU-ExtB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Thank you for  your time and consideration!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농업인이 행복한 모바일 장터 ‘잇다팜’</dc:title>
  <dc:creator>LG</dc:creator>
  <cp:lastModifiedBy>USERSPC</cp:lastModifiedBy>
  <cp:revision>256</cp:revision>
  <cp:lastPrinted>2016-10-24T00:27:39Z</cp:lastPrinted>
  <dcterms:created xsi:type="dcterms:W3CDTF">2015-09-20T02:14:13Z</dcterms:created>
  <dcterms:modified xsi:type="dcterms:W3CDTF">2019-08-26T13:45:47Z</dcterms:modified>
</cp:coreProperties>
</file>